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1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90DE3-8DDB-45AC-BBD9-D0C3149E4257}" type="datetimeFigureOut">
              <a:rPr lang="nl-NL" smtClean="0"/>
              <a:t>8-10-2020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F9706-4AF3-4500-BAAB-D31CF9BFD8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23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19589-4E0D-4658-AE41-9790186E3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3095F6-38A4-484D-8267-AFBA0E7FC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A86881-B44F-4928-9312-79B5A69B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487-BBAB-4E0A-B18C-88FDE31AE32A}" type="datetimeFigureOut">
              <a:rPr lang="nl-NL" smtClean="0"/>
              <a:t>8-10-2020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85CBF5-21ED-4E92-93CB-A1EC84ED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F8E120-0B7D-46A9-A1BD-E4E7DD17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F3C6-968E-4E59-80CB-543251B925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98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4C9BF-3F4B-4299-912F-B7FC9FE6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D339881-B4CA-4E60-A716-831144F9E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B774A5-35CE-4980-9E76-F0638C4D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487-BBAB-4E0A-B18C-88FDE31AE32A}" type="datetimeFigureOut">
              <a:rPr lang="nl-NL" smtClean="0"/>
              <a:t>8-10-2020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8540DA-0820-475B-BCAF-0979977C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FD9C61-B47A-4C17-85DD-D4489E41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F3C6-968E-4E59-80CB-543251B925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87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5A1E19E-C523-4095-9326-2C11F0C12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F4E34CE-883C-48D8-9448-AA5AF8CA2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F2AD59-5472-4A46-9645-157AA66B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487-BBAB-4E0A-B18C-88FDE31AE32A}" type="datetimeFigureOut">
              <a:rPr lang="nl-NL" smtClean="0"/>
              <a:t>8-10-2020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57B559-941B-43FA-9970-A2E2DEF6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B58314-CD62-40AB-880C-5B785BE6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F3C6-968E-4E59-80CB-543251B925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31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7C818-69DB-43CF-A3B2-71A1EAC7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CFC45A-8414-4963-AAAF-792774776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89992C-051F-4C16-B6A2-7F57AF9B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487-BBAB-4E0A-B18C-88FDE31AE32A}" type="datetimeFigureOut">
              <a:rPr lang="nl-NL" smtClean="0"/>
              <a:t>8-10-2020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FC5CAE-34B0-4A96-9ADF-C2622A25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322068-348C-4910-913B-D884BCCB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F3C6-968E-4E59-80CB-543251B925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02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3D7B6-1F73-431F-890B-D60C9055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DFC8E3-46D9-458F-A823-AC87BC1F7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311782-EE1A-4D30-9C89-2EFA38CE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487-BBAB-4E0A-B18C-88FDE31AE32A}" type="datetimeFigureOut">
              <a:rPr lang="nl-NL" smtClean="0"/>
              <a:t>8-10-2020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2CEDE9-3E34-4074-8DF4-84E48274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1956B0-CBEF-46A7-8E70-F0BF758F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F3C6-968E-4E59-80CB-543251B925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2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51FD0-95ED-4443-8EC8-32F6BE69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C7E93A-9E4E-4151-94B9-53FBF00A5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2020EC-1084-4D1E-931D-68D8A3F91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D6C051-A66A-437B-A79C-FCC1748C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487-BBAB-4E0A-B18C-88FDE31AE32A}" type="datetimeFigureOut">
              <a:rPr lang="nl-NL" smtClean="0"/>
              <a:t>8-10-2020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687D85-B952-471A-A35D-E2618F55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36F68E-4272-4CFB-961E-0EDA614B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F3C6-968E-4E59-80CB-543251B925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61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699B98-A086-47E5-B588-9F139F81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310583-C94A-405D-B3AE-5FEEA2565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584E3B-C150-4D88-8F75-30BE08D60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F29FE20-FA4B-44E9-B12E-A4B0F78B2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C08CCEE-2DF0-4ED5-9DC4-91E26074A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93F61D1-4766-4D96-9CBC-DBED5DCCC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487-BBAB-4E0A-B18C-88FDE31AE32A}" type="datetimeFigureOut">
              <a:rPr lang="nl-NL" smtClean="0"/>
              <a:t>8-10-2020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D418FB3-718B-4C05-B35D-ED2CE6A97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1CA1508-8EDF-4DE3-8366-FFFFA3B6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F3C6-968E-4E59-80CB-543251B925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64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199BD5-CAB5-4877-828B-7A298D57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E78F193-00C9-4E44-BDC1-A827CBDB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487-BBAB-4E0A-B18C-88FDE31AE32A}" type="datetimeFigureOut">
              <a:rPr lang="nl-NL" smtClean="0"/>
              <a:t>8-10-2020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39C6BF7-99E6-4762-A4A0-A2920F4E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FEFD9C-C6F9-49C2-BD49-B6C8122E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F3C6-968E-4E59-80CB-543251B925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86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F435C8A-EFCB-484B-8AA0-4AF49061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487-BBAB-4E0A-B18C-88FDE31AE32A}" type="datetimeFigureOut">
              <a:rPr lang="nl-NL" smtClean="0"/>
              <a:t>8-10-2020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E97DAC8-5985-4442-8B30-66EC88C3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980154-9FDA-4A5A-A495-C3857C4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F3C6-968E-4E59-80CB-543251B925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0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31E67-1CAF-43E3-9D5B-10FEFBA7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9AAA94-9755-4756-ADBC-871E6B42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8E6479-5F3B-481E-8C04-5506000BD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B802C8-0430-48BB-ACEA-12D66E7D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487-BBAB-4E0A-B18C-88FDE31AE32A}" type="datetimeFigureOut">
              <a:rPr lang="nl-NL" smtClean="0"/>
              <a:t>8-10-2020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0C44C3-E386-44B8-A514-149207F5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413389-B952-4283-A765-9827A915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F3C6-968E-4E59-80CB-543251B925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87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9E3E3F-3D38-4703-8EC9-47C62B13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3FD339D-E295-407C-9D76-91F9B6F59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56AB53F-E69B-404B-A350-A596484E5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FF2BAE-4675-4603-AD86-7DBD6C05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487-BBAB-4E0A-B18C-88FDE31AE32A}" type="datetimeFigureOut">
              <a:rPr lang="nl-NL" smtClean="0"/>
              <a:t>8-10-2020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3374F2-BFD9-4FA1-A8D6-6D621CAE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59E2A0-5262-423B-8330-E5F074D6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F3C6-968E-4E59-80CB-543251B925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55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AD71539-40E5-4A7B-A397-C5F4A46F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23B260-8A9F-45C7-A76B-FA817BDC4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DA85C3-1CA5-4C43-B970-8D9685F2B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B3487-BBAB-4E0A-B18C-88FDE31AE32A}" type="datetimeFigureOut">
              <a:rPr lang="nl-NL" smtClean="0"/>
              <a:t>8-10-2020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792EB2-D3B3-4C8C-ADC3-B9AC7CBD7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119E51-D907-439B-A363-CA7E7420F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BF3C6-968E-4E59-80CB-543251B925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83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11D23C-7B11-4238-A9EE-4E425B9BB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Profielwerkstuk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B856F0-B9EB-469C-AB14-00D1C4431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Biologie</a:t>
            </a:r>
          </a:p>
        </p:txBody>
      </p:sp>
    </p:spTree>
    <p:extLst>
      <p:ext uri="{BB962C8B-B14F-4D97-AF65-F5344CB8AC3E}">
        <p14:creationId xmlns:p14="http://schemas.microsoft.com/office/powerpoint/2010/main" val="325616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80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FF39E9-D3C5-43BF-8BF7-04C82D1D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Profielwerkstuk biologie</a:t>
            </a:r>
          </a:p>
        </p:txBody>
      </p:sp>
      <p:pic>
        <p:nvPicPr>
          <p:cNvPr id="1026" name="Picture 2" descr="A VIRTUALLY COMPLETE AND IMPORTANT TRICERATOPS SKELETON. ... | Lot #49074 |  Heritage Auctions">
            <a:extLst>
              <a:ext uri="{FF2B5EF4-FFF2-40B4-BE49-F238E27FC236}">
                <a16:creationId xmlns:a16="http://schemas.microsoft.com/office/drawing/2014/main" id="{4A6A75EA-688F-441C-81EB-46A14CDB2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 r="1" b="8031"/>
          <a:stretch/>
        </p:blipFill>
        <p:spPr bwMode="auto">
          <a:xfrm>
            <a:off x="317636" y="321734"/>
            <a:ext cx="37975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climate change? - SpunOut.ie - Ireland's Youth Information Website">
            <a:extLst>
              <a:ext uri="{FF2B5EF4-FFF2-40B4-BE49-F238E27FC236}">
                <a16:creationId xmlns:a16="http://schemas.microsoft.com/office/drawing/2014/main" id="{95149FE6-5200-4FF6-A414-AAEF48ED3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9" r="18623" b="1"/>
          <a:stretch/>
        </p:blipFill>
        <p:spPr bwMode="auto">
          <a:xfrm>
            <a:off x="4202549" y="321732"/>
            <a:ext cx="3793472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w Doctors Flooded With Job Offers, Mostly At Hospitals">
            <a:extLst>
              <a:ext uri="{FF2B5EF4-FFF2-40B4-BE49-F238E27FC236}">
                <a16:creationId xmlns:a16="http://schemas.microsoft.com/office/drawing/2014/main" id="{C7D3F705-3325-428D-AEB4-66E75CF65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b="13442"/>
          <a:stretch/>
        </p:blipFill>
        <p:spPr bwMode="auto">
          <a:xfrm>
            <a:off x="8086176" y="321733"/>
            <a:ext cx="3797984" cy="20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un je door me heenkijken?' - De 5 vragen die een psycholoog op elk feestje  krijgt | FloorZorgt.nl">
            <a:extLst>
              <a:ext uri="{FF2B5EF4-FFF2-40B4-BE49-F238E27FC236}">
                <a16:creationId xmlns:a16="http://schemas.microsoft.com/office/drawing/2014/main" id="{9FBA5C65-4DCC-43A5-849B-83ED9F125E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7" r="1" b="1"/>
          <a:stretch/>
        </p:blipFill>
        <p:spPr bwMode="auto">
          <a:xfrm>
            <a:off x="317634" y="2422097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anasport Fitness Nijmegen">
            <a:extLst>
              <a:ext uri="{FF2B5EF4-FFF2-40B4-BE49-F238E27FC236}">
                <a16:creationId xmlns:a16="http://schemas.microsoft.com/office/drawing/2014/main" id="{CE66BB5B-D322-42E7-84C3-46D602D09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b="1005"/>
          <a:stretch/>
        </p:blipFill>
        <p:spPr bwMode="auto">
          <a:xfrm>
            <a:off x="8082952" y="2431705"/>
            <a:ext cx="3797983" cy="200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hoto: scientist microscope | Scientist looking in microscope — Stock Photo  © pressmaster #125886206">
            <a:extLst>
              <a:ext uri="{FF2B5EF4-FFF2-40B4-BE49-F238E27FC236}">
                <a16:creationId xmlns:a16="http://schemas.microsoft.com/office/drawing/2014/main" id="{7EDCB6C2-6F98-45B8-9B91-62275DB0D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" r="1" b="16747"/>
          <a:stretch/>
        </p:blipFill>
        <p:spPr bwMode="auto">
          <a:xfrm>
            <a:off x="317634" y="4525716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9" name="Straight Connector 82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20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0244ED-08CF-4086-B9AA-64D395FC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Onderwerpen van voorgaande jaren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90AF13-C46E-4187-86D9-A75508E3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</a:rPr>
              <a:t>Relatie tussen psychose en ouderdom</a:t>
            </a:r>
          </a:p>
          <a:p>
            <a:r>
              <a:rPr lang="nl-NL" sz="2400" dirty="0">
                <a:solidFill>
                  <a:srgbClr val="000000"/>
                </a:solidFill>
              </a:rPr>
              <a:t>Levensverlenging</a:t>
            </a:r>
          </a:p>
          <a:p>
            <a:r>
              <a:rPr lang="nl-NL" sz="2400" dirty="0">
                <a:solidFill>
                  <a:srgbClr val="000000"/>
                </a:solidFill>
              </a:rPr>
              <a:t>Mensheid bijdrage opwarmen aarde?</a:t>
            </a:r>
          </a:p>
          <a:p>
            <a:r>
              <a:rPr lang="nl-NL" sz="2400" dirty="0">
                <a:solidFill>
                  <a:srgbClr val="000000"/>
                </a:solidFill>
              </a:rPr>
              <a:t>Vroeggeboorte </a:t>
            </a:r>
          </a:p>
          <a:p>
            <a:r>
              <a:rPr lang="nl-NL" sz="2400" dirty="0">
                <a:solidFill>
                  <a:srgbClr val="000000"/>
                </a:solidFill>
              </a:rPr>
              <a:t>Orgaantransplantaties </a:t>
            </a:r>
          </a:p>
          <a:p>
            <a:r>
              <a:rPr lang="nl-NL" sz="2400" dirty="0">
                <a:solidFill>
                  <a:srgbClr val="000000"/>
                </a:solidFill>
              </a:rPr>
              <a:t>Salmonella bacterie</a:t>
            </a:r>
          </a:p>
          <a:p>
            <a:r>
              <a:rPr lang="nl-NL" sz="2400" dirty="0">
                <a:solidFill>
                  <a:srgbClr val="000000"/>
                </a:solidFill>
              </a:rPr>
              <a:t>Dromen</a:t>
            </a:r>
          </a:p>
          <a:p>
            <a:r>
              <a:rPr lang="nl-NL" sz="2400" dirty="0" err="1">
                <a:solidFill>
                  <a:srgbClr val="000000"/>
                </a:solidFill>
              </a:rPr>
              <a:t>Near</a:t>
            </a:r>
            <a:r>
              <a:rPr lang="nl-NL" sz="2400" dirty="0">
                <a:solidFill>
                  <a:srgbClr val="000000"/>
                </a:solidFill>
              </a:rPr>
              <a:t> </a:t>
            </a:r>
            <a:r>
              <a:rPr lang="nl-NL" sz="2400" dirty="0" err="1">
                <a:solidFill>
                  <a:srgbClr val="000000"/>
                </a:solidFill>
              </a:rPr>
              <a:t>death</a:t>
            </a:r>
            <a:r>
              <a:rPr lang="nl-NL" sz="2400" dirty="0">
                <a:solidFill>
                  <a:srgbClr val="000000"/>
                </a:solidFill>
              </a:rPr>
              <a:t> </a:t>
            </a:r>
            <a:r>
              <a:rPr lang="nl-NL" sz="2400" dirty="0" err="1">
                <a:solidFill>
                  <a:srgbClr val="000000"/>
                </a:solidFill>
              </a:rPr>
              <a:t>experiences</a:t>
            </a:r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3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formatie over het coronavirus - Tragel">
            <a:extLst>
              <a:ext uri="{FF2B5EF4-FFF2-40B4-BE49-F238E27FC236}">
                <a16:creationId xmlns:a16="http://schemas.microsoft.com/office/drawing/2014/main" id="{E5B3AFFE-6B55-42B9-A93D-38B9DCE96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2" r="20341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D38AAB-BCAF-410E-89D8-326440A9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Actuele onderwerpen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0A5021-80FD-4110-B7CC-1D8E9F3A9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rgbClr val="000000"/>
                </a:solidFill>
              </a:rPr>
              <a:t>Invloeden van sociaal media op het brein </a:t>
            </a:r>
          </a:p>
          <a:p>
            <a:r>
              <a:rPr lang="nl-NL" sz="2000" dirty="0">
                <a:solidFill>
                  <a:srgbClr val="000000"/>
                </a:solidFill>
              </a:rPr>
              <a:t>Coronavirus </a:t>
            </a:r>
          </a:p>
          <a:p>
            <a:r>
              <a:rPr lang="nl-NL" sz="2000" dirty="0">
                <a:solidFill>
                  <a:srgbClr val="000000"/>
                </a:solidFill>
              </a:rPr>
              <a:t>Klimaat </a:t>
            </a:r>
          </a:p>
        </p:txBody>
      </p:sp>
    </p:spTree>
    <p:extLst>
      <p:ext uri="{BB962C8B-B14F-4D97-AF65-F5344CB8AC3E}">
        <p14:creationId xmlns:p14="http://schemas.microsoft.com/office/powerpoint/2010/main" val="106249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B867F3-0449-4B53-A11C-4436905F2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nl-NL" sz="4000">
                <a:solidFill>
                  <a:srgbClr val="FFFFFF"/>
                </a:solidFill>
              </a:rPr>
              <a:t>Enkele ideeën gebaseerd op jullie onderwerpen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379CC-3805-473B-A278-B0AA46A6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3551178"/>
          </a:xfrm>
        </p:spPr>
        <p:txBody>
          <a:bodyPr>
            <a:normAutofit lnSpcReduction="10000"/>
          </a:bodyPr>
          <a:lstStyle/>
          <a:p>
            <a:r>
              <a:rPr lang="nl-NL" sz="1600" dirty="0">
                <a:solidFill>
                  <a:srgbClr val="000000"/>
                </a:solidFill>
              </a:rPr>
              <a:t>In hoeverre vindt uitwisselingplaats tussen mensen en huisdieren (honden en katten)</a:t>
            </a:r>
          </a:p>
          <a:p>
            <a:r>
              <a:rPr lang="nl-NL" sz="1600" dirty="0">
                <a:solidFill>
                  <a:srgbClr val="000000"/>
                </a:solidFill>
              </a:rPr>
              <a:t>Wat waren de gevolgen van het recht oplopen van de mens op de ontwikkeling van de hersenen?</a:t>
            </a:r>
          </a:p>
          <a:p>
            <a:r>
              <a:rPr lang="nl-NL" sz="1600" dirty="0">
                <a:solidFill>
                  <a:srgbClr val="000000"/>
                </a:solidFill>
              </a:rPr>
              <a:t>Draagt het uittekenen van dromen bij aan hoe goed je jouw dromen onthoud?</a:t>
            </a:r>
          </a:p>
          <a:p>
            <a:r>
              <a:rPr lang="nl-NL" sz="1600" dirty="0">
                <a:solidFill>
                  <a:srgbClr val="000000"/>
                </a:solidFill>
              </a:rPr>
              <a:t>Op wat voor manier kunnen (bepaalde soorten) dieren zien (teken animatie) </a:t>
            </a:r>
          </a:p>
          <a:p>
            <a:r>
              <a:rPr lang="nl-NL" sz="1600" dirty="0">
                <a:solidFill>
                  <a:srgbClr val="000000"/>
                </a:solidFill>
              </a:rPr>
              <a:t>Wat zijn de primaire levensbehoeftes/risico’s voor mensen in oorlogsgebieden en hoe kunnen we ze hier zo goed mogelijk in voorzien?</a:t>
            </a:r>
          </a:p>
          <a:p>
            <a:r>
              <a:rPr lang="nl-NL" sz="1600" dirty="0">
                <a:solidFill>
                  <a:srgbClr val="000000"/>
                </a:solidFill>
              </a:rPr>
              <a:t>In hoeverre wordt ‘moreel’ gedrag genetisch bepaald?</a:t>
            </a:r>
          </a:p>
          <a:p>
            <a:r>
              <a:rPr lang="nl-NL" sz="1600" dirty="0">
                <a:solidFill>
                  <a:srgbClr val="000000"/>
                </a:solidFill>
              </a:rPr>
              <a:t>Waarom kunnen kinderen van bepaalde leeftijden veel makkelijker een taal leren?</a:t>
            </a:r>
          </a:p>
          <a:p>
            <a:r>
              <a:rPr lang="nl-NL" sz="1600" dirty="0">
                <a:solidFill>
                  <a:srgbClr val="000000"/>
                </a:solidFill>
              </a:rPr>
              <a:t>Wat zijn de effecten van specifieke diëten op het lichaam en op de geest?</a:t>
            </a:r>
          </a:p>
          <a:p>
            <a:r>
              <a:rPr lang="nl-NL" sz="1600" dirty="0">
                <a:solidFill>
                  <a:srgbClr val="000000"/>
                </a:solidFill>
              </a:rPr>
              <a:t>Waarom worden er meer kinderen geboren wanneer de maan vol is?</a:t>
            </a:r>
          </a:p>
          <a:p>
            <a:r>
              <a:rPr lang="nl-NL" sz="1600" dirty="0">
                <a:solidFill>
                  <a:srgbClr val="000000"/>
                </a:solidFill>
              </a:rPr>
              <a:t>Wat is het effect op de zwangerschap wanneer de zwangerschap ‘ongewenst’ is?</a:t>
            </a:r>
          </a:p>
          <a:p>
            <a:endParaRPr lang="nl-NL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4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2773BA-35B2-4E24-AC7E-C1CC7EFBA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nl-NL" sz="4000">
                <a:solidFill>
                  <a:srgbClr val="FFFFFF"/>
                </a:solidFill>
              </a:rPr>
              <a:t>Opzet profielwerkstuk aan de hand van mindmap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F09836-F1E5-4980-A2DD-624BE6A4F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/>
          </a:bodyPr>
          <a:lstStyle/>
          <a:p>
            <a:r>
              <a:rPr lang="nl-NL" sz="1900">
                <a:solidFill>
                  <a:srgbClr val="000000"/>
                </a:solidFill>
              </a:rPr>
              <a:t>Definiëren onderzoeksvraag</a:t>
            </a:r>
          </a:p>
          <a:p>
            <a:pPr lvl="1"/>
            <a:r>
              <a:rPr lang="nl-NL" sz="1900">
                <a:solidFill>
                  <a:srgbClr val="000000"/>
                </a:solidFill>
              </a:rPr>
              <a:t>Vaststellen deelvragen</a:t>
            </a:r>
          </a:p>
          <a:p>
            <a:r>
              <a:rPr lang="nl-NL" sz="1900">
                <a:solidFill>
                  <a:srgbClr val="000000"/>
                </a:solidFill>
              </a:rPr>
              <a:t>Theorie onderzoek</a:t>
            </a:r>
          </a:p>
          <a:p>
            <a:r>
              <a:rPr lang="nl-NL" sz="1900">
                <a:solidFill>
                  <a:srgbClr val="000000"/>
                </a:solidFill>
              </a:rPr>
              <a:t>Praktijkonderzoek </a:t>
            </a:r>
          </a:p>
        </p:txBody>
      </p:sp>
      <p:pic>
        <p:nvPicPr>
          <p:cNvPr id="3074" name="Picture 2" descr="betavak.nl | Biologie, ANW &amp; vaardigheden - Natuurwetenschap van A tot Zink">
            <a:extLst>
              <a:ext uri="{FF2B5EF4-FFF2-40B4-BE49-F238E27FC236}">
                <a16:creationId xmlns:a16="http://schemas.microsoft.com/office/drawing/2014/main" id="{E291D7BA-073D-4A5F-B44D-97BB53DEE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4928" y="2837712"/>
            <a:ext cx="4563592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8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183121-613A-4990-AB4B-1F825F31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nl-NL" sz="4000">
                <a:solidFill>
                  <a:srgbClr val="FFFFFF"/>
                </a:solidFill>
              </a:rPr>
              <a:t>Plannen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476701-4880-40F5-86A3-ADE9D7955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/>
          </a:bodyPr>
          <a:lstStyle/>
          <a:p>
            <a:r>
              <a:rPr lang="nl-NL" sz="1900" dirty="0">
                <a:solidFill>
                  <a:srgbClr val="000000"/>
                </a:solidFill>
              </a:rPr>
              <a:t>Zelf een planning maken</a:t>
            </a:r>
          </a:p>
          <a:p>
            <a:r>
              <a:rPr lang="nl-NL" sz="1900" dirty="0">
                <a:solidFill>
                  <a:srgbClr val="000000"/>
                </a:solidFill>
              </a:rPr>
              <a:t>Je aan jouw planning houden (scrumboard)</a:t>
            </a:r>
          </a:p>
          <a:p>
            <a:r>
              <a:rPr lang="nl-NL" sz="1900" dirty="0">
                <a:solidFill>
                  <a:srgbClr val="000000"/>
                </a:solidFill>
              </a:rPr>
              <a:t>Regelmatig gesprekken met je PWS begeleider</a:t>
            </a:r>
          </a:p>
        </p:txBody>
      </p:sp>
      <p:pic>
        <p:nvPicPr>
          <p:cNvPr id="4098" name="Picture 2" descr="Scrummen en testen bij een pensioenorganisatie">
            <a:extLst>
              <a:ext uri="{FF2B5EF4-FFF2-40B4-BE49-F238E27FC236}">
                <a16:creationId xmlns:a16="http://schemas.microsoft.com/office/drawing/2014/main" id="{C6A865FE-EB4F-4906-A576-0A206302D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378" y="3028098"/>
            <a:ext cx="4954693" cy="283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36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75105C-C778-484E-BDFE-D5717B53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Opzet verslag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AAC6D5-822F-43F8-9EC9-8A319572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1500">
                <a:solidFill>
                  <a:srgbClr val="000000"/>
                </a:solidFill>
              </a:rPr>
              <a:t>Titel </a:t>
            </a:r>
          </a:p>
          <a:p>
            <a:r>
              <a:rPr lang="nl-NL" sz="1500">
                <a:solidFill>
                  <a:srgbClr val="000000"/>
                </a:solidFill>
              </a:rPr>
              <a:t>Inhoudsopgave</a:t>
            </a:r>
          </a:p>
          <a:p>
            <a:r>
              <a:rPr lang="nl-NL" sz="1500">
                <a:solidFill>
                  <a:srgbClr val="000000"/>
                </a:solidFill>
              </a:rPr>
              <a:t>Inleiding (korte omschrijving PWS en motivatie onderwerp)</a:t>
            </a:r>
          </a:p>
          <a:p>
            <a:r>
              <a:rPr lang="nl-NL" sz="1500">
                <a:solidFill>
                  <a:srgbClr val="000000"/>
                </a:solidFill>
              </a:rPr>
              <a:t>Onderzoeksvraag</a:t>
            </a:r>
          </a:p>
          <a:p>
            <a:pPr lvl="1"/>
            <a:r>
              <a:rPr lang="nl-NL" sz="1500">
                <a:solidFill>
                  <a:srgbClr val="000000"/>
                </a:solidFill>
              </a:rPr>
              <a:t>Deelvragen</a:t>
            </a:r>
          </a:p>
          <a:p>
            <a:r>
              <a:rPr lang="nl-NL" sz="1500">
                <a:solidFill>
                  <a:srgbClr val="000000"/>
                </a:solidFill>
              </a:rPr>
              <a:t>Hypothese</a:t>
            </a:r>
          </a:p>
          <a:p>
            <a:r>
              <a:rPr lang="nl-NL" sz="1500">
                <a:solidFill>
                  <a:srgbClr val="000000"/>
                </a:solidFill>
              </a:rPr>
              <a:t>Theorieonderzoek </a:t>
            </a:r>
          </a:p>
          <a:p>
            <a:r>
              <a:rPr lang="nl-NL" sz="1500">
                <a:solidFill>
                  <a:srgbClr val="000000"/>
                </a:solidFill>
              </a:rPr>
              <a:t>Praktijkonderzoek</a:t>
            </a:r>
          </a:p>
          <a:p>
            <a:pPr lvl="1"/>
            <a:r>
              <a:rPr lang="nl-NL" sz="1500">
                <a:solidFill>
                  <a:srgbClr val="000000"/>
                </a:solidFill>
              </a:rPr>
              <a:t>Materiaallijst</a:t>
            </a:r>
          </a:p>
          <a:p>
            <a:pPr lvl="1"/>
            <a:r>
              <a:rPr lang="nl-NL" sz="1500">
                <a:solidFill>
                  <a:srgbClr val="000000"/>
                </a:solidFill>
              </a:rPr>
              <a:t>Werkwijze</a:t>
            </a:r>
          </a:p>
          <a:p>
            <a:r>
              <a:rPr lang="nl-NL" sz="1500">
                <a:solidFill>
                  <a:srgbClr val="000000"/>
                </a:solidFill>
              </a:rPr>
              <a:t>Resultaten</a:t>
            </a:r>
          </a:p>
          <a:p>
            <a:r>
              <a:rPr lang="nl-NL" sz="1500">
                <a:solidFill>
                  <a:srgbClr val="000000"/>
                </a:solidFill>
              </a:rPr>
              <a:t>Conclusie</a:t>
            </a:r>
          </a:p>
          <a:p>
            <a:r>
              <a:rPr lang="nl-NL" sz="1500">
                <a:solidFill>
                  <a:srgbClr val="000000"/>
                </a:solidFill>
              </a:rPr>
              <a:t>Logboek</a:t>
            </a:r>
          </a:p>
          <a:p>
            <a:pPr lvl="1"/>
            <a:r>
              <a:rPr lang="nl-NL" sz="1500">
                <a:solidFill>
                  <a:srgbClr val="000000"/>
                </a:solidFill>
              </a:rPr>
              <a:t>Bronnen</a:t>
            </a:r>
          </a:p>
          <a:p>
            <a:pPr lvl="1"/>
            <a:r>
              <a:rPr lang="nl-NL" sz="1500">
                <a:solidFill>
                  <a:srgbClr val="000000"/>
                </a:solidFill>
              </a:rPr>
              <a:t>Tijdsbesteding </a:t>
            </a:r>
          </a:p>
        </p:txBody>
      </p:sp>
    </p:spTree>
    <p:extLst>
      <p:ext uri="{BB962C8B-B14F-4D97-AF65-F5344CB8AC3E}">
        <p14:creationId xmlns:p14="http://schemas.microsoft.com/office/powerpoint/2010/main" val="1016827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Breedbeeld</PresentationFormat>
  <Paragraphs>52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Profielwerkstuk</vt:lpstr>
      <vt:lpstr>Profielwerkstuk biologie</vt:lpstr>
      <vt:lpstr>Onderwerpen van voorgaande jaren</vt:lpstr>
      <vt:lpstr>Actuele onderwerpen</vt:lpstr>
      <vt:lpstr>Enkele ideeën gebaseerd op jullie onderwerpen</vt:lpstr>
      <vt:lpstr>Opzet profielwerkstuk aan de hand van mindmap</vt:lpstr>
      <vt:lpstr>Plannen</vt:lpstr>
      <vt:lpstr>Opzet verslag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Evolutie</dc:title>
  <dc:creator>Yves Konings</dc:creator>
  <cp:lastModifiedBy>Yves Konings</cp:lastModifiedBy>
  <cp:revision>3</cp:revision>
  <dcterms:created xsi:type="dcterms:W3CDTF">2020-10-08T11:46:15Z</dcterms:created>
  <dcterms:modified xsi:type="dcterms:W3CDTF">2020-10-09T06:17:11Z</dcterms:modified>
</cp:coreProperties>
</file>